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033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550408"/>
            <a:ext cx="13048488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3474720"/>
            <a:ext cx="13048488" cy="1865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330"/>
              </a:lnSpc>
              <a:buNone/>
            </a:pPr>
            <a:r>
              <a:rPr lang="en-US" sz="523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CineReserve: A Dynamic Movie Booking Database System</a:t>
            </a:r>
            <a:endParaRPr lang="en-US" sz="5230" dirty="0"/>
          </a:p>
        </p:txBody>
      </p:sp>
      <p:sp>
        <p:nvSpPr>
          <p:cNvPr id="6" name="Text 1"/>
          <p:cNvSpPr/>
          <p:nvPr/>
        </p:nvSpPr>
        <p:spPr>
          <a:xfrm>
            <a:off x="790956" y="6044946"/>
            <a:ext cx="13048488" cy="1078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51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by </a:t>
            </a:r>
          </a:p>
          <a:p>
            <a:pPr marL="0" indent="0" algn="l">
              <a:lnSpc>
                <a:spcPts val="2120"/>
              </a:lnSpc>
              <a:buNone/>
            </a:pPr>
            <a:endParaRPr lang="en-US" sz="1510" dirty="0"/>
          </a:p>
          <a:p>
            <a:pPr marL="0" indent="0" algn="l">
              <a:lnSpc>
                <a:spcPts val="2120"/>
              </a:lnSpc>
              <a:buNone/>
            </a:pPr>
            <a:r>
              <a:rPr lang="en-US" sz="2000" b="1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Krishna 2410030418</a:t>
            </a:r>
            <a:endParaRPr lang="en-US" sz="2000" b="1" dirty="0"/>
          </a:p>
          <a:p>
            <a:pPr marL="0" indent="0" algn="l">
              <a:lnSpc>
                <a:spcPts val="2120"/>
              </a:lnSpc>
              <a:buNone/>
            </a:pPr>
            <a:r>
              <a:rPr lang="en-US" sz="2000" b="1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Anjan 2410030386</a:t>
            </a:r>
            <a:endParaRPr lang="en-US" sz="2000" b="1" dirty="0"/>
          </a:p>
          <a:p>
            <a:pPr marL="0" indent="0" algn="l">
              <a:lnSpc>
                <a:spcPts val="2120"/>
              </a:lnSpc>
              <a:buNone/>
            </a:pPr>
            <a:r>
              <a:rPr lang="en-US" sz="2000" b="1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Shashank 2410030167</a:t>
            </a:r>
            <a:endParaRPr 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947672"/>
            <a:ext cx="13048488" cy="10972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620"/>
              </a:lnSpc>
              <a:buNone/>
            </a:pPr>
            <a:r>
              <a:rPr lang="en-US" sz="616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160" dirty="0"/>
          </a:p>
        </p:txBody>
      </p:sp>
      <p:sp>
        <p:nvSpPr>
          <p:cNvPr id="5" name="Text 1"/>
          <p:cNvSpPr/>
          <p:nvPr/>
        </p:nvSpPr>
        <p:spPr>
          <a:xfrm>
            <a:off x="1024128" y="3520440"/>
            <a:ext cx="596188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Introduction</a:t>
            </a:r>
            <a:endParaRPr lang="en-US" sz="2230" dirty="0"/>
          </a:p>
        </p:txBody>
      </p:sp>
      <p:sp>
        <p:nvSpPr>
          <p:cNvPr id="6" name="Text 2"/>
          <p:cNvSpPr/>
          <p:nvPr/>
        </p:nvSpPr>
        <p:spPr>
          <a:xfrm>
            <a:off x="1024128" y="4599432"/>
            <a:ext cx="596188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Adaptability of Methodology</a:t>
            </a:r>
            <a:endParaRPr lang="en-US" sz="2230" dirty="0"/>
          </a:p>
        </p:txBody>
      </p:sp>
      <p:sp>
        <p:nvSpPr>
          <p:cNvPr id="7" name="Text 3"/>
          <p:cNvSpPr/>
          <p:nvPr/>
        </p:nvSpPr>
        <p:spPr>
          <a:xfrm>
            <a:off x="1024128" y="5678424"/>
            <a:ext cx="596188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Dissemination and Accessibility</a:t>
            </a:r>
            <a:endParaRPr lang="en-US" sz="2230" dirty="0"/>
          </a:p>
        </p:txBody>
      </p:sp>
      <p:sp>
        <p:nvSpPr>
          <p:cNvPr id="8" name="Text 4"/>
          <p:cNvSpPr/>
          <p:nvPr/>
        </p:nvSpPr>
        <p:spPr>
          <a:xfrm>
            <a:off x="7662672" y="3520440"/>
            <a:ext cx="596188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Novelty of Developed Methodology</a:t>
            </a:r>
            <a:endParaRPr lang="en-US" sz="2230" dirty="0"/>
          </a:p>
        </p:txBody>
      </p:sp>
      <p:sp>
        <p:nvSpPr>
          <p:cNvPr id="9" name="Text 5"/>
          <p:cNvSpPr/>
          <p:nvPr/>
        </p:nvSpPr>
        <p:spPr>
          <a:xfrm>
            <a:off x="7662672" y="4599432"/>
            <a:ext cx="596188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Methodology Evaluation</a:t>
            </a:r>
            <a:endParaRPr lang="en-US" sz="2230" dirty="0"/>
          </a:p>
        </p:txBody>
      </p:sp>
      <p:sp>
        <p:nvSpPr>
          <p:cNvPr id="10" name="Text 6"/>
          <p:cNvSpPr/>
          <p:nvPr/>
        </p:nvSpPr>
        <p:spPr>
          <a:xfrm>
            <a:off x="7662672" y="5678424"/>
            <a:ext cx="596188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Summary</a:t>
            </a:r>
            <a:endParaRPr lang="en-US" sz="22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346704"/>
            <a:ext cx="13048488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30"/>
              </a:lnSpc>
              <a:buNone/>
            </a:pPr>
            <a:r>
              <a:rPr lang="en-US" sz="245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Introduction</a:t>
            </a:r>
            <a:endParaRPr lang="en-US" sz="2450" dirty="0"/>
          </a:p>
        </p:txBody>
      </p:sp>
      <p:sp>
        <p:nvSpPr>
          <p:cNvPr id="5" name="Text 1"/>
          <p:cNvSpPr/>
          <p:nvPr/>
        </p:nvSpPr>
        <p:spPr>
          <a:xfrm>
            <a:off x="795528" y="3922776"/>
            <a:ext cx="1304848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70"/>
              </a:lnSpc>
              <a:buNone/>
            </a:pPr>
            <a:endParaRPr lang="en-US" sz="980" dirty="0"/>
          </a:p>
        </p:txBody>
      </p:sp>
      <p:sp>
        <p:nvSpPr>
          <p:cNvPr id="6" name="Text 2"/>
          <p:cNvSpPr/>
          <p:nvPr/>
        </p:nvSpPr>
        <p:spPr>
          <a:xfrm>
            <a:off x="795528" y="3868293"/>
            <a:ext cx="13048488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 today's fast-paced digital world, moviegoers demand a seamless and reliable online booking experience. However, many existing systems falter under pressure, especially during blockbuster releases. They often suffer from slow response times, frustrating seat-booking conflicts, and data inconsistencies.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95528" y="4809744"/>
            <a:ext cx="13048488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2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220" dirty="0"/>
          </a:p>
        </p:txBody>
      </p:sp>
      <p:sp>
        <p:nvSpPr>
          <p:cNvPr id="8" name="Text 4"/>
          <p:cNvSpPr/>
          <p:nvPr/>
        </p:nvSpPr>
        <p:spPr>
          <a:xfrm>
            <a:off x="786384" y="5591556"/>
            <a:ext cx="13048488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project, CineReserve, was developed to directly address these critical challenges. Our goal was to engineer a robust, scalable, and high-performance database system from the ground up. We aimed to create a backend that not only manages complex transactions with perfect integrity but also provides an effortlessly smooth experience for the end-user and a powerful, easy-to-use tool for theater administrators. CineReserve is our solution to the modern demands of online ticketing.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95528" y="5961888"/>
            <a:ext cx="1304848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70"/>
              </a:lnSpc>
              <a:buNone/>
            </a:pPr>
            <a:r>
              <a:rPr lang="en-US" sz="9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980" dirty="0"/>
          </a:p>
        </p:txBody>
      </p:sp>
      <p:sp>
        <p:nvSpPr>
          <p:cNvPr id="10" name="Text 6"/>
          <p:cNvSpPr/>
          <p:nvPr/>
        </p:nvSpPr>
        <p:spPr>
          <a:xfrm>
            <a:off x="795528" y="6281928"/>
            <a:ext cx="1304848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70"/>
              </a:lnSpc>
              <a:buNone/>
            </a:pPr>
            <a:endParaRPr lang="en-US" sz="980" dirty="0"/>
          </a:p>
        </p:txBody>
      </p:sp>
      <p:sp>
        <p:nvSpPr>
          <p:cNvPr id="11" name="Text 7"/>
          <p:cNvSpPr/>
          <p:nvPr/>
        </p:nvSpPr>
        <p:spPr>
          <a:xfrm>
            <a:off x="795528" y="6592824"/>
            <a:ext cx="1304848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70"/>
              </a:lnSpc>
              <a:buNone/>
            </a:pPr>
            <a:r>
              <a:rPr lang="en-US" sz="9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980" dirty="0"/>
          </a:p>
        </p:txBody>
      </p:sp>
      <p:sp>
        <p:nvSpPr>
          <p:cNvPr id="12" name="Text 8"/>
          <p:cNvSpPr/>
          <p:nvPr/>
        </p:nvSpPr>
        <p:spPr>
          <a:xfrm>
            <a:off x="795528" y="6912864"/>
            <a:ext cx="1304848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70"/>
              </a:lnSpc>
              <a:buNone/>
            </a:pPr>
            <a:endParaRPr lang="en-US" sz="9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343400"/>
            <a:ext cx="4242816" cy="28895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936" y="4343400"/>
            <a:ext cx="4242816" cy="28895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488" y="4343400"/>
            <a:ext cx="4242816" cy="288950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3355848"/>
            <a:ext cx="13048488" cy="7589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930"/>
              </a:lnSpc>
              <a:buNone/>
            </a:pPr>
            <a:r>
              <a:rPr lang="en-US" sz="42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Novelty of Developed Methodology</a:t>
            </a:r>
            <a:endParaRPr lang="en-US" sz="4240" dirty="0"/>
          </a:p>
        </p:txBody>
      </p:sp>
      <p:sp>
        <p:nvSpPr>
          <p:cNvPr id="8" name="Text 1"/>
          <p:cNvSpPr/>
          <p:nvPr/>
        </p:nvSpPr>
        <p:spPr>
          <a:xfrm>
            <a:off x="1024128" y="4581144"/>
            <a:ext cx="374904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Hybrid Database Architecture</a:t>
            </a:r>
            <a:endParaRPr lang="en-US" sz="2120" dirty="0"/>
          </a:p>
        </p:txBody>
      </p:sp>
      <p:sp>
        <p:nvSpPr>
          <p:cNvPr id="9" name="Text 2"/>
          <p:cNvSpPr/>
          <p:nvPr/>
        </p:nvSpPr>
        <p:spPr>
          <a:xfrm>
            <a:off x="1024128" y="5468112"/>
            <a:ext cx="3749040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6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Our unique hybrid database architecture uses both a relational database for ACID-compliant transactions and a NoSQL database for flexible data like reviews.</a:t>
            </a:r>
            <a:endParaRPr lang="en-US" sz="1690" dirty="0"/>
          </a:p>
        </p:txBody>
      </p:sp>
      <p:sp>
        <p:nvSpPr>
          <p:cNvPr id="10" name="Text 3"/>
          <p:cNvSpPr/>
          <p:nvPr/>
        </p:nvSpPr>
        <p:spPr>
          <a:xfrm>
            <a:off x="5449824" y="4581144"/>
            <a:ext cx="374904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Optimistic Locking Mechanism</a:t>
            </a:r>
            <a:endParaRPr lang="en-US" sz="2120" dirty="0"/>
          </a:p>
        </p:txBody>
      </p:sp>
      <p:sp>
        <p:nvSpPr>
          <p:cNvPr id="11" name="Text 4"/>
          <p:cNvSpPr/>
          <p:nvPr/>
        </p:nvSpPr>
        <p:spPr>
          <a:xfrm>
            <a:off x="5449824" y="5468112"/>
            <a:ext cx="374904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6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A custom-developed optimistic locking mechanism for real-time seat selection.</a:t>
            </a:r>
            <a:endParaRPr lang="en-US" sz="1690" dirty="0"/>
          </a:p>
        </p:txBody>
      </p:sp>
      <p:sp>
        <p:nvSpPr>
          <p:cNvPr id="12" name="Text 5"/>
          <p:cNvSpPr/>
          <p:nvPr/>
        </p:nvSpPr>
        <p:spPr>
          <a:xfrm>
            <a:off x="9857232" y="4768596"/>
            <a:ext cx="374904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Dynamic Pricing Algorithm</a:t>
            </a:r>
            <a:endParaRPr lang="en-US" sz="2120" dirty="0"/>
          </a:p>
        </p:txBody>
      </p:sp>
      <p:sp>
        <p:nvSpPr>
          <p:cNvPr id="13" name="Text 6"/>
          <p:cNvSpPr/>
          <p:nvPr/>
        </p:nvSpPr>
        <p:spPr>
          <a:xfrm>
            <a:off x="9857232" y="5618988"/>
            <a:ext cx="3749040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6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Implementation of a dynamic pricing algorithm.</a:t>
            </a:r>
            <a:endParaRPr lang="en-US" sz="169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379976"/>
            <a:ext cx="4242816" cy="2761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936" y="4379976"/>
            <a:ext cx="4242816" cy="2761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344" y="4379976"/>
            <a:ext cx="4242816" cy="2761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984" y="5431536"/>
            <a:ext cx="3776472" cy="14721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1536" y="5431536"/>
            <a:ext cx="3776472" cy="14721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88" y="5431536"/>
            <a:ext cx="3776472" cy="147218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" y="4599432"/>
            <a:ext cx="649224" cy="6492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392" y="4599432"/>
            <a:ext cx="649224" cy="6492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4599432"/>
            <a:ext cx="649224" cy="6492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3447288"/>
            <a:ext cx="13048488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620"/>
              </a:lnSpc>
              <a:buNone/>
            </a:pPr>
            <a:r>
              <a:rPr lang="en-US" sz="40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Adaptability of Methodology</a:t>
            </a:r>
            <a:endParaRPr lang="en-US" sz="4010" dirty="0"/>
          </a:p>
        </p:txBody>
      </p:sp>
      <p:sp>
        <p:nvSpPr>
          <p:cNvPr id="14" name="Text 1"/>
          <p:cNvSpPr/>
          <p:nvPr/>
        </p:nvSpPr>
        <p:spPr>
          <a:xfrm>
            <a:off x="1243584" y="472744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7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170" dirty="0"/>
          </a:p>
        </p:txBody>
      </p:sp>
      <p:sp>
        <p:nvSpPr>
          <p:cNvPr id="15" name="Text 2"/>
          <p:cNvSpPr/>
          <p:nvPr/>
        </p:nvSpPr>
        <p:spPr>
          <a:xfrm>
            <a:off x="1014984" y="5431536"/>
            <a:ext cx="377647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200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High Scalability</a:t>
            </a:r>
            <a:endParaRPr lang="en-US" sz="2000" dirty="0"/>
          </a:p>
        </p:txBody>
      </p:sp>
      <p:sp>
        <p:nvSpPr>
          <p:cNvPr id="16" name="Text 3"/>
          <p:cNvSpPr/>
          <p:nvPr/>
        </p:nvSpPr>
        <p:spPr>
          <a:xfrm>
            <a:off x="1014984" y="5971032"/>
            <a:ext cx="3776472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system demonstrates high scalability through schema normalization (3NF).</a:t>
            </a: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5660136" y="472744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7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170" dirty="0"/>
          </a:p>
        </p:txBody>
      </p:sp>
      <p:sp>
        <p:nvSpPr>
          <p:cNvPr id="18" name="Text 5"/>
          <p:cNvSpPr/>
          <p:nvPr/>
        </p:nvSpPr>
        <p:spPr>
          <a:xfrm>
            <a:off x="5431536" y="5261229"/>
            <a:ext cx="3776472" cy="722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200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Modular and Extensible Design</a:t>
            </a:r>
            <a:endParaRPr lang="en-US" sz="2000" dirty="0"/>
          </a:p>
        </p:txBody>
      </p:sp>
      <p:sp>
        <p:nvSpPr>
          <p:cNvPr id="19" name="Text 6"/>
          <p:cNvSpPr/>
          <p:nvPr/>
        </p:nvSpPr>
        <p:spPr>
          <a:xfrm>
            <a:off x="5431536" y="6167628"/>
            <a:ext cx="3776472" cy="576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It features a modular and extensible design for future enhancements.</a:t>
            </a:r>
            <a:endParaRPr lang="en-US" sz="1600" dirty="0"/>
          </a:p>
        </p:txBody>
      </p:sp>
      <p:sp>
        <p:nvSpPr>
          <p:cNvPr id="20" name="Text 7"/>
          <p:cNvSpPr/>
          <p:nvPr/>
        </p:nvSpPr>
        <p:spPr>
          <a:xfrm>
            <a:off x="10076688" y="472744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7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170" dirty="0"/>
          </a:p>
        </p:txBody>
      </p:sp>
      <p:sp>
        <p:nvSpPr>
          <p:cNvPr id="21" name="Text 8"/>
          <p:cNvSpPr/>
          <p:nvPr/>
        </p:nvSpPr>
        <p:spPr>
          <a:xfrm>
            <a:off x="9848088" y="5431536"/>
            <a:ext cx="377647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200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Platform-Agnostic</a:t>
            </a:r>
            <a:endParaRPr lang="en-US" sz="2000" dirty="0"/>
          </a:p>
        </p:txBody>
      </p:sp>
      <p:sp>
        <p:nvSpPr>
          <p:cNvPr id="22" name="Text 9"/>
          <p:cNvSpPr/>
          <p:nvPr/>
        </p:nvSpPr>
        <p:spPr>
          <a:xfrm>
            <a:off x="9829800" y="6112764"/>
            <a:ext cx="3776472" cy="576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architecture is platform-agnostic thanks to a RESTful API.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3264408"/>
            <a:ext cx="7223760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5138928"/>
            <a:ext cx="7223760" cy="16824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647688" y="1435608"/>
            <a:ext cx="7196328" cy="1591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Methodology Evaluation</a:t>
            </a:r>
            <a:endParaRPr lang="en-US" sz="4460" dirty="0"/>
          </a:p>
        </p:txBody>
      </p:sp>
      <p:sp>
        <p:nvSpPr>
          <p:cNvPr id="7" name="Text 1"/>
          <p:cNvSpPr/>
          <p:nvPr/>
        </p:nvSpPr>
        <p:spPr>
          <a:xfrm>
            <a:off x="6894576" y="3520440"/>
            <a:ext cx="6711696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Performance Testing</a:t>
            </a:r>
            <a:endParaRPr lang="en-US" sz="2230" dirty="0"/>
          </a:p>
        </p:txBody>
      </p:sp>
      <p:sp>
        <p:nvSpPr>
          <p:cNvPr id="8" name="Text 2"/>
          <p:cNvSpPr/>
          <p:nvPr/>
        </p:nvSpPr>
        <p:spPr>
          <a:xfrm>
            <a:off x="6894576" y="4050792"/>
            <a:ext cx="6711696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Successful results from performance testing show sub-200ms query times under load.</a:t>
            </a:r>
            <a:endParaRPr lang="en-US" sz="1780" dirty="0"/>
          </a:p>
        </p:txBody>
      </p:sp>
      <p:sp>
        <p:nvSpPr>
          <p:cNvPr id="9" name="Text 3"/>
          <p:cNvSpPr/>
          <p:nvPr/>
        </p:nvSpPr>
        <p:spPr>
          <a:xfrm>
            <a:off x="6894576" y="5394960"/>
            <a:ext cx="6711696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Integrity Validation</a:t>
            </a:r>
            <a:endParaRPr lang="en-US" sz="2230" dirty="0"/>
          </a:p>
        </p:txBody>
      </p:sp>
      <p:sp>
        <p:nvSpPr>
          <p:cNvPr id="10" name="Text 4"/>
          <p:cNvSpPr/>
          <p:nvPr/>
        </p:nvSpPr>
        <p:spPr>
          <a:xfrm>
            <a:off x="6894576" y="5934456"/>
            <a:ext cx="6711696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integrity was validated using constraints and triggers, confirmed by a 95% user satisfaction rate in UAT.</a:t>
            </a:r>
            <a:endParaRPr lang="en-US" sz="1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2587752"/>
            <a:ext cx="7196328" cy="19019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4681728"/>
            <a:ext cx="7196328" cy="25420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44" y="2916936"/>
            <a:ext cx="7223760" cy="1600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544" y="5001768"/>
            <a:ext cx="7223760" cy="22311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544" y="2816352"/>
            <a:ext cx="7223760" cy="1280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544" y="4910328"/>
            <a:ext cx="7223760" cy="12801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7816" y="2587752"/>
            <a:ext cx="585216" cy="5852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7816" y="4681728"/>
            <a:ext cx="585216" cy="585216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647688" y="1024128"/>
            <a:ext cx="7196328" cy="1353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310"/>
              </a:lnSpc>
              <a:buNone/>
            </a:pPr>
            <a:r>
              <a:rPr lang="en-US" sz="379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Dissemination and Accessibility</a:t>
            </a:r>
            <a:endParaRPr lang="en-US" sz="3790" dirty="0"/>
          </a:p>
        </p:txBody>
      </p:sp>
      <p:sp>
        <p:nvSpPr>
          <p:cNvPr id="13" name="Text 1"/>
          <p:cNvSpPr/>
          <p:nvPr/>
        </p:nvSpPr>
        <p:spPr>
          <a:xfrm>
            <a:off x="6858000" y="3227832"/>
            <a:ext cx="677570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90" b="1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User-Friendly Access</a:t>
            </a:r>
            <a:endParaRPr lang="en-US" sz="1890" b="1" dirty="0"/>
          </a:p>
        </p:txBody>
      </p:sp>
      <p:sp>
        <p:nvSpPr>
          <p:cNvPr id="14" name="Text 2"/>
          <p:cNvSpPr/>
          <p:nvPr/>
        </p:nvSpPr>
        <p:spPr>
          <a:xfrm>
            <a:off x="6858000" y="3739896"/>
            <a:ext cx="6775704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51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system is accessible via a user-friendly web application and a secure admin dashboard.</a:t>
            </a:r>
            <a:endParaRPr lang="en-US" sz="1510" dirty="0"/>
          </a:p>
        </p:txBody>
      </p:sp>
      <p:sp>
        <p:nvSpPr>
          <p:cNvPr id="15" name="Text 3"/>
          <p:cNvSpPr/>
          <p:nvPr/>
        </p:nvSpPr>
        <p:spPr>
          <a:xfrm>
            <a:off x="6858000" y="5321808"/>
            <a:ext cx="6775704" cy="1691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90" b="1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Administrator Dashboard: </a:t>
            </a:r>
            <a:endParaRPr lang="en-US" sz="189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8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 secure, role-based admin panel allows theater managers to add/update movie listings, manage showtimes, view booking reports, and override seat availability, making theater management efficient.</a:t>
            </a:r>
            <a:endParaRPr lang="en-US" sz="1890" dirty="0"/>
          </a:p>
        </p:txBody>
      </p:sp>
      <p:sp>
        <p:nvSpPr>
          <p:cNvPr id="16" name="Text 4"/>
          <p:cNvSpPr/>
          <p:nvPr/>
        </p:nvSpPr>
        <p:spPr>
          <a:xfrm>
            <a:off x="10177272" y="2715768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820" dirty="0"/>
          </a:p>
        </p:txBody>
      </p:sp>
      <p:sp>
        <p:nvSpPr>
          <p:cNvPr id="17" name="Text 5"/>
          <p:cNvSpPr/>
          <p:nvPr/>
        </p:nvSpPr>
        <p:spPr>
          <a:xfrm>
            <a:off x="10177272" y="4809744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8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563624"/>
            <a:ext cx="8074152" cy="7955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Summary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2615184"/>
            <a:ext cx="8074152" cy="3813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7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CineReserve project is a high-performance database management system designed to create a modern, reliable, and scalable online movie booking platform. Its core innovation is a hybrid database architecture that leverages a relational SQL database for transactional integrity in bookings and payments, alongside a flexible NoSQL database for managing dynamic content like movie details and user reviews. Enhanced with a custom real-time concurrency control mechanism to prevent booking conflicts, the system ensures a seamless user experience through a web application for customers and a secure dashboard for administrators. Rigorous testing has validated the system's efficiency, data integrity, and ability to handle high traffic, making it a robust solution to the common challenges of online ticketing.</a:t>
            </a:r>
            <a:endParaRPr lang="en-US" sz="1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447288"/>
            <a:ext cx="13048488" cy="10972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620"/>
              </a:lnSpc>
              <a:buNone/>
            </a:pPr>
            <a:r>
              <a:rPr lang="en-US" sz="616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520</Words>
  <Application>Microsoft Office PowerPoint</Application>
  <PresentationFormat>Custom</PresentationFormat>
  <Paragraphs>60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思源黑体-思源黑体-Regular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TSP LEGEND</cp:lastModifiedBy>
  <cp:revision>10</cp:revision>
  <dcterms:created xsi:type="dcterms:W3CDTF">2025-10-14T03:28:27Z</dcterms:created>
  <dcterms:modified xsi:type="dcterms:W3CDTF">2025-10-14T03:35:02Z</dcterms:modified>
</cp:coreProperties>
</file>